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80" r:id="rId3"/>
    <p:sldId id="292" r:id="rId4"/>
    <p:sldId id="343" r:id="rId5"/>
    <p:sldId id="259" r:id="rId6"/>
    <p:sldId id="300" r:id="rId7"/>
    <p:sldId id="326" r:id="rId8"/>
    <p:sldId id="344" r:id="rId9"/>
    <p:sldId id="262" r:id="rId10"/>
    <p:sldId id="263" r:id="rId11"/>
    <p:sldId id="264" r:id="rId12"/>
    <p:sldId id="321" r:id="rId13"/>
    <p:sldId id="327" r:id="rId14"/>
    <p:sldId id="267" r:id="rId15"/>
    <p:sldId id="314" r:id="rId16"/>
    <p:sldId id="315" r:id="rId17"/>
    <p:sldId id="317" r:id="rId18"/>
    <p:sldId id="322" r:id="rId19"/>
    <p:sldId id="328" r:id="rId20"/>
    <p:sldId id="345" r:id="rId21"/>
    <p:sldId id="297" r:id="rId22"/>
    <p:sldId id="268" r:id="rId23"/>
    <p:sldId id="269" r:id="rId24"/>
    <p:sldId id="276" r:id="rId25"/>
    <p:sldId id="277" r:id="rId26"/>
    <p:sldId id="278" r:id="rId27"/>
    <p:sldId id="279" r:id="rId28"/>
    <p:sldId id="282" r:id="rId29"/>
    <p:sldId id="283" r:id="rId30"/>
    <p:sldId id="284" r:id="rId31"/>
    <p:sldId id="323" r:id="rId32"/>
    <p:sldId id="324" r:id="rId33"/>
    <p:sldId id="336" r:id="rId34"/>
    <p:sldId id="330" r:id="rId35"/>
    <p:sldId id="337" r:id="rId36"/>
    <p:sldId id="341" r:id="rId37"/>
    <p:sldId id="347" r:id="rId38"/>
    <p:sldId id="346"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296" r:id="rId56"/>
    <p:sldId id="274" r:id="rId57"/>
    <p:sldId id="275"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p:cViewPr varScale="1">
        <p:scale>
          <a:sx n="85" d="100"/>
          <a:sy n="85" d="100"/>
        </p:scale>
        <p:origin x="140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12/3/2022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class diagram shows a set of classes, interfaces, collaborations and their relationships.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5FDBF95E-DA7F-4100-90CB-4D99A6961DEE}" type="slidenum">
              <a:rPr lang="en-US" smtClean="0"/>
              <a:pPr/>
              <a:t>21</a:t>
            </a:fld>
            <a:endParaRPr lang="en-US"/>
          </a:p>
        </p:txBody>
      </p:sp>
    </p:spTree>
    <p:extLst>
      <p:ext uri="{BB962C8B-B14F-4D97-AF65-F5344CB8AC3E}">
        <p14:creationId xmlns:p14="http://schemas.microsoft.com/office/powerpoint/2010/main" val="4104748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FDBF95E-DA7F-4100-90CB-4D99A6961DEE}" type="slidenum">
              <a:rPr lang="en-US" smtClean="0"/>
              <a:pPr/>
              <a:t>33</a:t>
            </a:fld>
            <a:endParaRPr lang="en-US"/>
          </a:p>
        </p:txBody>
      </p:sp>
    </p:spTree>
    <p:extLst>
      <p:ext uri="{BB962C8B-B14F-4D97-AF65-F5344CB8AC3E}">
        <p14:creationId xmlns:p14="http://schemas.microsoft.com/office/powerpoint/2010/main" val="170640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12/3/2022</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12/3/2022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100" y="928670"/>
            <a:ext cx="8429684" cy="4084506"/>
          </a:xfrm>
        </p:spPr>
        <p:txBody>
          <a:bodyPr>
            <a:normAutofit/>
          </a:bodyPr>
          <a:lstStyle/>
          <a:p>
            <a:pPr algn="ctr"/>
            <a:r>
              <a:rPr lang="en-US" sz="5400" b="1" u="sng" dirty="0"/>
              <a:t>RTO</a:t>
            </a:r>
            <a:br>
              <a:rPr lang="en-US" sz="5400" b="1" u="sng" dirty="0"/>
            </a:br>
            <a:r>
              <a:rPr lang="en-US" sz="5400" b="1" u="sng" dirty="0"/>
              <a:t>Management System</a:t>
            </a:r>
            <a:br>
              <a:rPr lang="en-US" b="1" u="sng" dirty="0"/>
            </a:br>
            <a:br>
              <a:rPr lang="en-US" b="1" u="sng" dirty="0"/>
            </a:br>
            <a:r>
              <a:rPr lang="en-US" sz="3200" b="1" u="sng" dirty="0"/>
              <a:t>Developed in PHP &amp; MySQL</a:t>
            </a:r>
            <a:br>
              <a:rPr lang="en-US" dirty="0"/>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a16="http://schemas.microsoft.com/office/drawing/2014/main" val="20000"/>
                    </a:ext>
                  </a:extLst>
                </a:gridCol>
                <a:gridCol w="3452826">
                  <a:extLst>
                    <a:ext uri="{9D8B030D-6E8A-4147-A177-3AD203B41FA5}">
                      <a16:colId xmlns:a16="http://schemas.microsoft.com/office/drawing/2014/main"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a16="http://schemas.microsoft.com/office/drawing/2014/main"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a16="http://schemas.microsoft.com/office/drawing/2014/main" val="20000"/>
                    </a:ext>
                  </a:extLst>
                </a:gridCol>
                <a:gridCol w="3357586">
                  <a:extLst>
                    <a:ext uri="{9D8B030D-6E8A-4147-A177-3AD203B41FA5}">
                      <a16:colId xmlns:a16="http://schemas.microsoft.com/office/drawing/2014/main"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a16="http://schemas.microsoft.com/office/drawing/2014/main"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a16="http://schemas.microsoft.com/office/drawing/2014/main"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a16="http://schemas.microsoft.com/office/drawing/2014/main"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a16="http://schemas.microsoft.com/office/drawing/2014/main"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00108"/>
          </a:xfrm>
        </p:spPr>
        <p:txBody>
          <a:bodyPr/>
          <a:lstStyle/>
          <a:p>
            <a:pPr algn="ctr"/>
            <a:r>
              <a:rPr lang="en-IN" b="1" dirty="0"/>
              <a:t>Use Case Diagram</a:t>
            </a:r>
            <a:endParaRPr lang="en-US" b="1" dirty="0"/>
          </a:p>
        </p:txBody>
      </p:sp>
      <p:pic>
        <p:nvPicPr>
          <p:cNvPr id="4" name="Picture 3">
            <a:extLst>
              <a:ext uri="{FF2B5EF4-FFF2-40B4-BE49-F238E27FC236}">
                <a16:creationId xmlns:a16="http://schemas.microsoft.com/office/drawing/2014/main" id="{F1BEAC0B-3DF2-E815-BFA9-2E6A7874D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1268760"/>
            <a:ext cx="6696744" cy="54726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C19E-4561-AA11-A8DC-FE302D187B3D}"/>
              </a:ext>
            </a:extLst>
          </p:cNvPr>
          <p:cNvSpPr>
            <a:spLocks noGrp="1"/>
          </p:cNvSpPr>
          <p:nvPr>
            <p:ph type="title"/>
          </p:nvPr>
        </p:nvSpPr>
        <p:spPr>
          <a:xfrm>
            <a:off x="1435608" y="-99392"/>
            <a:ext cx="7498080" cy="936104"/>
          </a:xfrm>
        </p:spPr>
        <p:txBody>
          <a:bodyPr/>
          <a:lstStyle/>
          <a:p>
            <a:pPr algn="ctr"/>
            <a:r>
              <a:rPr lang="en-IN" b="1" dirty="0"/>
              <a:t>Continue…</a:t>
            </a:r>
          </a:p>
        </p:txBody>
      </p:sp>
      <p:pic>
        <p:nvPicPr>
          <p:cNvPr id="7" name="Content Placeholder 6">
            <a:extLst>
              <a:ext uri="{FF2B5EF4-FFF2-40B4-BE49-F238E27FC236}">
                <a16:creationId xmlns:a16="http://schemas.microsoft.com/office/drawing/2014/main" id="{31FF469A-1396-4A32-186D-B2E78385C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608" y="980728"/>
            <a:ext cx="7096832" cy="5616624"/>
          </a:xfrm>
        </p:spPr>
      </p:pic>
    </p:spTree>
    <p:extLst>
      <p:ext uri="{BB962C8B-B14F-4D97-AF65-F5344CB8AC3E}">
        <p14:creationId xmlns:p14="http://schemas.microsoft.com/office/powerpoint/2010/main" val="309881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8B3-EBC9-3A0D-F288-A5E2E13DE010}"/>
              </a:ext>
            </a:extLst>
          </p:cNvPr>
          <p:cNvSpPr>
            <a:spLocks noGrp="1"/>
          </p:cNvSpPr>
          <p:nvPr>
            <p:ph type="title"/>
          </p:nvPr>
        </p:nvSpPr>
        <p:spPr>
          <a:xfrm>
            <a:off x="1435608" y="44624"/>
            <a:ext cx="7498080" cy="864096"/>
          </a:xfrm>
        </p:spPr>
        <p:txBody>
          <a:bodyPr/>
          <a:lstStyle/>
          <a:p>
            <a:pPr algn="ctr"/>
            <a:r>
              <a:rPr lang="en-IN" b="1" dirty="0"/>
              <a:t>Continue…</a:t>
            </a:r>
          </a:p>
        </p:txBody>
      </p:sp>
      <p:pic>
        <p:nvPicPr>
          <p:cNvPr id="7" name="Content Placeholder 6">
            <a:extLst>
              <a:ext uri="{FF2B5EF4-FFF2-40B4-BE49-F238E27FC236}">
                <a16:creationId xmlns:a16="http://schemas.microsoft.com/office/drawing/2014/main" id="{B355AD06-E6FC-99A6-1C30-75EE522382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608" y="1196752"/>
            <a:ext cx="6808799" cy="5400600"/>
          </a:xfrm>
        </p:spPr>
      </p:pic>
    </p:spTree>
    <p:extLst>
      <p:ext uri="{BB962C8B-B14F-4D97-AF65-F5344CB8AC3E}">
        <p14:creationId xmlns:p14="http://schemas.microsoft.com/office/powerpoint/2010/main" val="2148819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ER Diagram</a:t>
            </a:r>
            <a:endParaRPr lang="en-US" b="1" dirty="0"/>
          </a:p>
        </p:txBody>
      </p:sp>
      <p:pic>
        <p:nvPicPr>
          <p:cNvPr id="1026" name="Picture 2">
            <a:extLst>
              <a:ext uri="{FF2B5EF4-FFF2-40B4-BE49-F238E27FC236}">
                <a16:creationId xmlns:a16="http://schemas.microsoft.com/office/drawing/2014/main" id="{DCD53B75-CF63-F4B6-EFCA-63CB88039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608" y="1268760"/>
            <a:ext cx="7498080"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99F2-AF9F-DB9A-77E0-00FEF2FAF8C0}"/>
              </a:ext>
            </a:extLst>
          </p:cNvPr>
          <p:cNvSpPr>
            <a:spLocks noGrp="1"/>
          </p:cNvSpPr>
          <p:nvPr>
            <p:ph type="title"/>
          </p:nvPr>
        </p:nvSpPr>
        <p:spPr/>
        <p:txBody>
          <a:bodyPr/>
          <a:lstStyle/>
          <a:p>
            <a:pPr algn="ctr"/>
            <a:r>
              <a:rPr lang="en-IN" b="1" dirty="0"/>
              <a:t>Dataflow Diagrams (DFDs)</a:t>
            </a:r>
          </a:p>
        </p:txBody>
      </p:sp>
      <p:sp>
        <p:nvSpPr>
          <p:cNvPr id="3" name="Content Placeholder 2">
            <a:extLst>
              <a:ext uri="{FF2B5EF4-FFF2-40B4-BE49-F238E27FC236}">
                <a16:creationId xmlns:a16="http://schemas.microsoft.com/office/drawing/2014/main" id="{6666F14B-DADB-066E-F2A5-FEA50377177D}"/>
              </a:ext>
            </a:extLst>
          </p:cNvPr>
          <p:cNvSpPr>
            <a:spLocks noGrp="1"/>
          </p:cNvSpPr>
          <p:nvPr>
            <p:ph idx="1"/>
          </p:nvPr>
        </p:nvSpPr>
        <p:spPr/>
        <p:txBody>
          <a:bodyPr>
            <a:normAutofit fontScale="77500" lnSpcReduction="20000"/>
          </a:bodyPr>
          <a:lstStyle/>
          <a:p>
            <a:pPr marL="82296" indent="0" algn="just">
              <a:buNone/>
            </a:pPr>
            <a:r>
              <a:rPr lang="en-US" sz="3200" dirty="0">
                <a:solidFill>
                  <a:srgbClr val="333333"/>
                </a:solidFill>
                <a:effectLst/>
                <a:latin typeface="Calibri" panose="020F0502020204030204" pitchFamily="34" charset="0"/>
                <a:ea typeface="Times New Roman" panose="02020603050405020304" pitchFamily="18" charset="0"/>
              </a:rPr>
              <a:t>A Data Flow Diagram (DFD) is a traditional visual representation of the information flows within a system. A neat and clear DFD can depict the right amount of the system requirement graphically. It can be manual, automated, or a combination of both.</a:t>
            </a:r>
            <a:endParaRPr lang="en-IN" sz="3200" dirty="0">
              <a:effectLst/>
              <a:latin typeface="Times New Roman" panose="02020603050405020304" pitchFamily="18" charset="0"/>
              <a:ea typeface="Times New Roman" panose="02020603050405020304" pitchFamily="18" charset="0"/>
            </a:endParaRPr>
          </a:p>
          <a:p>
            <a:pPr marL="82296" indent="0" algn="just">
              <a:buNone/>
            </a:pPr>
            <a:r>
              <a:rPr lang="en-US" sz="3200" dirty="0">
                <a:solidFill>
                  <a:srgbClr val="333333"/>
                </a:solidFill>
                <a:effectLst/>
                <a:latin typeface="Calibri" panose="020F0502020204030204" pitchFamily="34" charset="0"/>
                <a:ea typeface="Times New Roman" panose="02020603050405020304" pitchFamily="18" charset="0"/>
              </a:rPr>
              <a:t>It shows how data enters and leaves the system, what changes the information, and where data is stored.</a:t>
            </a:r>
            <a:endParaRPr lang="en-IN" sz="3200" dirty="0">
              <a:effectLst/>
              <a:latin typeface="Times New Roman" panose="02020603050405020304" pitchFamily="18" charset="0"/>
              <a:ea typeface="Times New Roman" panose="02020603050405020304" pitchFamily="18" charset="0"/>
            </a:endParaRPr>
          </a:p>
          <a:p>
            <a:pPr marL="82296" indent="0" algn="just">
              <a:buNone/>
            </a:pPr>
            <a:r>
              <a:rPr lang="en-US" sz="3200" dirty="0">
                <a:solidFill>
                  <a:srgbClr val="333333"/>
                </a:solidFill>
                <a:effectLst/>
                <a:latin typeface="Calibri" panose="020F0502020204030204" pitchFamily="34" charset="0"/>
                <a:ea typeface="Times New Roman" panose="02020603050405020304" pitchFamily="18" charset="0"/>
              </a:rPr>
              <a:t>The objective of a DFD is to show the scope and boundaries of a system as a whole. It may be used as a communication tool between a system analyst and any person who plays a part in the order that acts as a starting point for redesigning a system. The DFD is also called as a data flow graph or bubble chart.</a:t>
            </a:r>
            <a:endParaRPr lang="en-IN" sz="3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967653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9DD89D-4A56-DC50-09E3-2E2909DCE8F5}"/>
              </a:ext>
            </a:extLst>
          </p:cNvPr>
          <p:cNvSpPr txBox="1"/>
          <p:nvPr/>
        </p:nvSpPr>
        <p:spPr>
          <a:xfrm>
            <a:off x="1259632" y="332656"/>
            <a:ext cx="5328592" cy="400110"/>
          </a:xfrm>
          <a:prstGeom prst="rect">
            <a:avLst/>
          </a:prstGeom>
          <a:noFill/>
        </p:spPr>
        <p:txBody>
          <a:bodyPr wrap="square" rtlCol="0">
            <a:spAutoFit/>
          </a:bodyPr>
          <a:lstStyle/>
          <a:p>
            <a:r>
              <a:rPr lang="en-IN" sz="2000" b="1" dirty="0"/>
              <a:t>Zero level</a:t>
            </a:r>
          </a:p>
        </p:txBody>
      </p:sp>
      <p:pic>
        <p:nvPicPr>
          <p:cNvPr id="5" name="Picture 4">
            <a:extLst>
              <a:ext uri="{FF2B5EF4-FFF2-40B4-BE49-F238E27FC236}">
                <a16:creationId xmlns:a16="http://schemas.microsoft.com/office/drawing/2014/main" id="{7C68B170-B73A-314F-03E0-ECAF407D7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632" y="1093267"/>
            <a:ext cx="7262832" cy="5216053"/>
          </a:xfrm>
          <a:prstGeom prst="rect">
            <a:avLst/>
          </a:prstGeom>
        </p:spPr>
      </p:pic>
    </p:spTree>
    <p:extLst>
      <p:ext uri="{BB962C8B-B14F-4D97-AF65-F5344CB8AC3E}">
        <p14:creationId xmlns:p14="http://schemas.microsoft.com/office/powerpoint/2010/main" val="1663597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D2E0AB-2096-04B4-39B8-40D047890E64}"/>
              </a:ext>
            </a:extLst>
          </p:cNvPr>
          <p:cNvSpPr txBox="1"/>
          <p:nvPr/>
        </p:nvSpPr>
        <p:spPr>
          <a:xfrm>
            <a:off x="1403648" y="404664"/>
            <a:ext cx="4320480" cy="400110"/>
          </a:xfrm>
          <a:prstGeom prst="rect">
            <a:avLst/>
          </a:prstGeom>
          <a:noFill/>
        </p:spPr>
        <p:txBody>
          <a:bodyPr wrap="square" rtlCol="0">
            <a:spAutoFit/>
          </a:bodyPr>
          <a:lstStyle/>
          <a:p>
            <a:r>
              <a:rPr lang="en-IN" sz="2000" b="1" dirty="0"/>
              <a:t>First level</a:t>
            </a:r>
          </a:p>
        </p:txBody>
      </p:sp>
      <p:pic>
        <p:nvPicPr>
          <p:cNvPr id="5" name="Picture 4">
            <a:extLst>
              <a:ext uri="{FF2B5EF4-FFF2-40B4-BE49-F238E27FC236}">
                <a16:creationId xmlns:a16="http://schemas.microsoft.com/office/drawing/2014/main" id="{6936E1A1-CE94-B4CB-000F-B9A9B3FDB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339" y="980728"/>
            <a:ext cx="7153109" cy="5654530"/>
          </a:xfrm>
          <a:prstGeom prst="rect">
            <a:avLst/>
          </a:prstGeom>
        </p:spPr>
      </p:pic>
    </p:spTree>
    <p:extLst>
      <p:ext uri="{BB962C8B-B14F-4D97-AF65-F5344CB8AC3E}">
        <p14:creationId xmlns:p14="http://schemas.microsoft.com/office/powerpoint/2010/main" val="404903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F783D-D09E-BB88-AD5E-B41AD167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288" y="594114"/>
            <a:ext cx="7460192" cy="5669771"/>
          </a:xfrm>
          <a:prstGeom prst="rect">
            <a:avLst/>
          </a:prstGeom>
        </p:spPr>
      </p:pic>
    </p:spTree>
    <p:extLst>
      <p:ext uri="{BB962C8B-B14F-4D97-AF65-F5344CB8AC3E}">
        <p14:creationId xmlns:p14="http://schemas.microsoft.com/office/powerpoint/2010/main" val="970272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5597A-728A-CE4D-5DF8-339229D94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9" y="609355"/>
            <a:ext cx="7344816" cy="5843981"/>
          </a:xfrm>
          <a:prstGeom prst="rect">
            <a:avLst/>
          </a:prstGeom>
        </p:spPr>
      </p:pic>
    </p:spTree>
    <p:extLst>
      <p:ext uri="{BB962C8B-B14F-4D97-AF65-F5344CB8AC3E}">
        <p14:creationId xmlns:p14="http://schemas.microsoft.com/office/powerpoint/2010/main" val="388286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GB" b="1" u="sng" dirty="0"/>
              <a:t>Abstract</a:t>
            </a:r>
            <a:br>
              <a:rPr lang="en-US" dirty="0"/>
            </a:br>
            <a:endParaRPr lang="en-US" dirty="0"/>
          </a:p>
        </p:txBody>
      </p:sp>
      <p:sp>
        <p:nvSpPr>
          <p:cNvPr id="3" name="Content Placeholder 2"/>
          <p:cNvSpPr>
            <a:spLocks noGrp="1"/>
          </p:cNvSpPr>
          <p:nvPr>
            <p:ph idx="1"/>
          </p:nvPr>
        </p:nvSpPr>
        <p:spPr>
          <a:xfrm>
            <a:off x="1187624" y="1000108"/>
            <a:ext cx="7746064" cy="5957284"/>
          </a:xfrm>
        </p:spPr>
        <p:txBody>
          <a:bodyPr>
            <a:normAutofit/>
          </a:bodyPr>
          <a:lstStyle/>
          <a:p>
            <a:pPr>
              <a:lnSpc>
                <a:spcPct val="115000"/>
              </a:lnSpc>
              <a:spcAft>
                <a:spcPts val="1000"/>
              </a:spcAft>
            </a:pPr>
            <a:r>
              <a:rPr lang="en-US" sz="1800" dirty="0">
                <a:solidFill>
                  <a:srgbClr val="212529"/>
                </a:solidFill>
                <a:effectLst/>
              </a:rPr>
              <a:t>RTO Management System is a web-based application that facilitates users in applying for a learning license and driving license. This software has been designed to facilitate the flow of information within an organization.</a:t>
            </a:r>
            <a:r>
              <a:rPr lang="en-US" sz="1800" dirty="0">
                <a:effectLst/>
              </a:rPr>
              <a:t> RTO provides the facility of applying for licenses online. RTO Management System is a web application, which is very useful for RTO works completion online. Here we developing such type of software that reduces the RTO work manually and helps to save the time of the user.</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main objective of “RTO Management System” project is to providing easier to RTOs and License holders.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marR="12700" indent="0" algn="just">
              <a:lnSpc>
                <a:spcPct val="114000"/>
              </a:lnSpc>
              <a:buNone/>
            </a:pPr>
            <a:endParaRPr lang="en-IN"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B3145C-E25C-C0BB-64C5-7CCC8BD43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805" y="693182"/>
            <a:ext cx="7346659" cy="5760153"/>
          </a:xfrm>
          <a:prstGeom prst="rect">
            <a:avLst/>
          </a:prstGeom>
        </p:spPr>
      </p:pic>
    </p:spTree>
    <p:extLst>
      <p:ext uri="{BB962C8B-B14F-4D97-AF65-F5344CB8AC3E}">
        <p14:creationId xmlns:p14="http://schemas.microsoft.com/office/powerpoint/2010/main" val="2696372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0386-8B12-CC23-A99D-098C6B343917}"/>
              </a:ext>
            </a:extLst>
          </p:cNvPr>
          <p:cNvSpPr>
            <a:spLocks noGrp="1"/>
          </p:cNvSpPr>
          <p:nvPr>
            <p:ph type="title"/>
          </p:nvPr>
        </p:nvSpPr>
        <p:spPr>
          <a:xfrm>
            <a:off x="1435608" y="-99392"/>
            <a:ext cx="7498080" cy="1152128"/>
          </a:xfrm>
        </p:spPr>
        <p:txBody>
          <a:bodyPr/>
          <a:lstStyle/>
          <a:p>
            <a:pPr algn="ctr"/>
            <a:r>
              <a:rPr lang="en-IN" b="1" dirty="0"/>
              <a:t>Class Diagram</a:t>
            </a:r>
          </a:p>
        </p:txBody>
      </p:sp>
      <p:pic>
        <p:nvPicPr>
          <p:cNvPr id="2050" name="Picture 2">
            <a:extLst>
              <a:ext uri="{FF2B5EF4-FFF2-40B4-BE49-F238E27FC236}">
                <a16:creationId xmlns:a16="http://schemas.microsoft.com/office/drawing/2014/main" id="{79900155-AC79-C56A-F207-9FAE7F0F4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052736"/>
            <a:ext cx="7386024" cy="580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425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Project Screens</a:t>
            </a:r>
            <a:br>
              <a:rPr lang="en-US" dirty="0"/>
            </a:br>
            <a:endParaRPr lang="en-US" dirty="0"/>
          </a:p>
        </p:txBody>
      </p:sp>
      <p:pic>
        <p:nvPicPr>
          <p:cNvPr id="3074" name="Picture 1">
            <a:extLst>
              <a:ext uri="{FF2B5EF4-FFF2-40B4-BE49-F238E27FC236}">
                <a16:creationId xmlns:a16="http://schemas.microsoft.com/office/drawing/2014/main" id="{10A1D885-C6D1-DACC-C6FF-84AE2EF4A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758824"/>
            <a:ext cx="5943600" cy="582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a:extLst>
              <a:ext uri="{FF2B5EF4-FFF2-40B4-BE49-F238E27FC236}">
                <a16:creationId xmlns:a16="http://schemas.microsoft.com/office/drawing/2014/main" id="{5F8F47C9-39F6-EC53-BC7A-C576A4AAD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76672"/>
            <a:ext cx="6120680" cy="604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0CF7EBE-26F4-C4A1-A69C-FBF70A78A9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60648"/>
            <a:ext cx="6768752" cy="633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a:extLst>
              <a:ext uri="{FF2B5EF4-FFF2-40B4-BE49-F238E27FC236}">
                <a16:creationId xmlns:a16="http://schemas.microsoft.com/office/drawing/2014/main" id="{12113514-954F-45C6-24AE-46D138E2F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6150"/>
            <a:ext cx="5943600" cy="678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3">
            <a:extLst>
              <a:ext uri="{FF2B5EF4-FFF2-40B4-BE49-F238E27FC236}">
                <a16:creationId xmlns:a16="http://schemas.microsoft.com/office/drawing/2014/main" id="{1303DA68-1302-5036-741D-E2FF235BB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60648"/>
            <a:ext cx="6696744" cy="640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6">
            <a:extLst>
              <a:ext uri="{FF2B5EF4-FFF2-40B4-BE49-F238E27FC236}">
                <a16:creationId xmlns:a16="http://schemas.microsoft.com/office/drawing/2014/main" id="{71518055-78A9-BED7-46F5-10E1CE0B7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48431"/>
            <a:ext cx="5943600" cy="656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9">
            <a:extLst>
              <a:ext uri="{FF2B5EF4-FFF2-40B4-BE49-F238E27FC236}">
                <a16:creationId xmlns:a16="http://schemas.microsoft.com/office/drawing/2014/main" id="{02A4C26A-5DAB-E7AE-8A75-6D9DFBB254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188640"/>
            <a:ext cx="5943600" cy="626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69B0-BB9F-784F-4B98-FB926F0C3A62}"/>
              </a:ext>
            </a:extLst>
          </p:cNvPr>
          <p:cNvSpPr>
            <a:spLocks noGrp="1"/>
          </p:cNvSpPr>
          <p:nvPr>
            <p:ph type="title"/>
          </p:nvPr>
        </p:nvSpPr>
        <p:spPr>
          <a:xfrm>
            <a:off x="1435608" y="0"/>
            <a:ext cx="7498080" cy="980728"/>
          </a:xfrm>
        </p:spPr>
        <p:txBody>
          <a:bodyPr/>
          <a:lstStyle/>
          <a:p>
            <a:pPr algn="ctr"/>
            <a:r>
              <a:rPr lang="en-IN" b="1" dirty="0"/>
              <a:t>Purpose of the Project</a:t>
            </a:r>
          </a:p>
        </p:txBody>
      </p:sp>
      <p:sp>
        <p:nvSpPr>
          <p:cNvPr id="3" name="Content Placeholder 2">
            <a:extLst>
              <a:ext uri="{FF2B5EF4-FFF2-40B4-BE49-F238E27FC236}">
                <a16:creationId xmlns:a16="http://schemas.microsoft.com/office/drawing/2014/main" id="{63AA11BA-B415-1FB6-C626-6A663C90E87B}"/>
              </a:ext>
            </a:extLst>
          </p:cNvPr>
          <p:cNvSpPr>
            <a:spLocks noGrp="1"/>
          </p:cNvSpPr>
          <p:nvPr>
            <p:ph idx="1"/>
          </p:nvPr>
        </p:nvSpPr>
        <p:spPr>
          <a:xfrm>
            <a:off x="1259632" y="1268760"/>
            <a:ext cx="7674056" cy="5760640"/>
          </a:xfrm>
        </p:spPr>
        <p:txBody>
          <a:bodyPr>
            <a:normAutofit fontScale="92500" lnSpcReduction="10000"/>
          </a:bodyPr>
          <a:lstStyle/>
          <a:p>
            <a:pPr marR="279400" algn="just">
              <a:lnSpc>
                <a:spcPct val="14800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The development of this new system contains the following activities, which try to automate the entire process keeping in the view of database integration approach. This system maintains user’s personal, and contact details. This system will provide on line help and search capabilities. User friendliness is provided in the application with various controls provided by system rich user interface. Authentication is provided for this application only registered users can access. Licences information files can be stored in centralized database which can be maintained by the system. This system provides the users, admin and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rto</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offices to manage the details of  RTO  data systematically. This system basically </a:t>
            </a:r>
            <a:r>
              <a:rPr lang="en-IN"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lessens the manual work and improves the quality of maintaining records and other information related to RTO offices information. One of the solutions that we are going to discuss here to speed up the database response by using SQL Server database and to reduce the time complexity by using multi-user environment. Multi-user environment reduces burden with effortless maintenance.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100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82296" indent="0">
              <a:buNone/>
            </a:pPr>
            <a:endParaRPr lang="en-IN" dirty="0"/>
          </a:p>
        </p:txBody>
      </p:sp>
    </p:spTree>
    <p:extLst>
      <p:ext uri="{BB962C8B-B14F-4D97-AF65-F5344CB8AC3E}">
        <p14:creationId xmlns:p14="http://schemas.microsoft.com/office/powerpoint/2010/main" val="914662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5">
            <a:extLst>
              <a:ext uri="{FF2B5EF4-FFF2-40B4-BE49-F238E27FC236}">
                <a16:creationId xmlns:a16="http://schemas.microsoft.com/office/drawing/2014/main" id="{A4757429-774B-A9FB-8115-EE9CA5626C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88640"/>
            <a:ext cx="3456384"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58">
            <a:extLst>
              <a:ext uri="{FF2B5EF4-FFF2-40B4-BE49-F238E27FC236}">
                <a16:creationId xmlns:a16="http://schemas.microsoft.com/office/drawing/2014/main" id="{7597F468-7628-8F5A-551D-FE8776B243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88640"/>
            <a:ext cx="3816424"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61">
            <a:extLst>
              <a:ext uri="{FF2B5EF4-FFF2-40B4-BE49-F238E27FC236}">
                <a16:creationId xmlns:a16="http://schemas.microsoft.com/office/drawing/2014/main" id="{2F19E3F8-F0B3-DEA1-E07F-6892D4187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61131"/>
            <a:ext cx="5943600" cy="653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79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06">
            <a:extLst>
              <a:ext uri="{FF2B5EF4-FFF2-40B4-BE49-F238E27FC236}">
                <a16:creationId xmlns:a16="http://schemas.microsoft.com/office/drawing/2014/main" id="{BB1B6B03-9776-99EA-F143-FDD3C1AF74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332656"/>
            <a:ext cx="3744416" cy="597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109">
            <a:extLst>
              <a:ext uri="{FF2B5EF4-FFF2-40B4-BE49-F238E27FC236}">
                <a16:creationId xmlns:a16="http://schemas.microsoft.com/office/drawing/2014/main" id="{17215C2A-49DC-B612-660A-BF9E19B625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332656"/>
            <a:ext cx="3528392" cy="597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0329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12">
            <a:extLst>
              <a:ext uri="{FF2B5EF4-FFF2-40B4-BE49-F238E27FC236}">
                <a16:creationId xmlns:a16="http://schemas.microsoft.com/office/drawing/2014/main" id="{B8523704-F80E-0240-810D-BDCED774A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32656"/>
            <a:ext cx="7200800" cy="612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413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15">
            <a:extLst>
              <a:ext uri="{FF2B5EF4-FFF2-40B4-BE49-F238E27FC236}">
                <a16:creationId xmlns:a16="http://schemas.microsoft.com/office/drawing/2014/main" id="{D44D5E1E-9DA0-D94B-0CA2-5FE69D2AE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0648"/>
            <a:ext cx="6984776"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118">
            <a:extLst>
              <a:ext uri="{FF2B5EF4-FFF2-40B4-BE49-F238E27FC236}">
                <a16:creationId xmlns:a16="http://schemas.microsoft.com/office/drawing/2014/main" id="{0840E639-AF0F-1775-CBAD-A794D2BA4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420888"/>
            <a:ext cx="6984776"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21">
            <a:extLst>
              <a:ext uri="{FF2B5EF4-FFF2-40B4-BE49-F238E27FC236}">
                <a16:creationId xmlns:a16="http://schemas.microsoft.com/office/drawing/2014/main" id="{710F8867-B9E9-C843-162B-EAE29DFE9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4532618"/>
            <a:ext cx="6893296"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712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1">
            <a:extLst>
              <a:ext uri="{FF2B5EF4-FFF2-40B4-BE49-F238E27FC236}">
                <a16:creationId xmlns:a16="http://schemas.microsoft.com/office/drawing/2014/main" id="{86547403-3DE8-9F6D-DDE3-E686C11B1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062" y="188640"/>
            <a:ext cx="7124385"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4">
            <a:extLst>
              <a:ext uri="{FF2B5EF4-FFF2-40B4-BE49-F238E27FC236}">
                <a16:creationId xmlns:a16="http://schemas.microsoft.com/office/drawing/2014/main" id="{6DD9B676-0285-9152-7B36-529470E59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062" y="3212976"/>
            <a:ext cx="712438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7">
            <a:extLst>
              <a:ext uri="{FF2B5EF4-FFF2-40B4-BE49-F238E27FC236}">
                <a16:creationId xmlns:a16="http://schemas.microsoft.com/office/drawing/2014/main" id="{0E9A2DE0-BFF4-0F71-1F45-9FACE4EC8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60648"/>
            <a:ext cx="7128792"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0">
            <a:extLst>
              <a:ext uri="{FF2B5EF4-FFF2-40B4-BE49-F238E27FC236}">
                <a16:creationId xmlns:a16="http://schemas.microsoft.com/office/drawing/2014/main" id="{E6B75E45-F40B-15DE-A978-F027B1FB0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284984"/>
            <a:ext cx="691276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759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43">
            <a:extLst>
              <a:ext uri="{FF2B5EF4-FFF2-40B4-BE49-F238E27FC236}">
                <a16:creationId xmlns:a16="http://schemas.microsoft.com/office/drawing/2014/main" id="{4DBD3133-14BE-FFFE-8147-A5F19C20D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32656"/>
            <a:ext cx="7056784"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55">
            <a:extLst>
              <a:ext uri="{FF2B5EF4-FFF2-40B4-BE49-F238E27FC236}">
                <a16:creationId xmlns:a16="http://schemas.microsoft.com/office/drawing/2014/main" id="{5FC725D3-F137-0481-1EBB-21AC762D0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153569"/>
            <a:ext cx="7056784"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4164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4">
            <a:extLst>
              <a:ext uri="{FF2B5EF4-FFF2-40B4-BE49-F238E27FC236}">
                <a16:creationId xmlns:a16="http://schemas.microsoft.com/office/drawing/2014/main" id="{CBFB82E4-8747-DFFE-18F7-225A0BB50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88640"/>
            <a:ext cx="741682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67">
            <a:extLst>
              <a:ext uri="{FF2B5EF4-FFF2-40B4-BE49-F238E27FC236}">
                <a16:creationId xmlns:a16="http://schemas.microsoft.com/office/drawing/2014/main" id="{C56504C4-3F83-1F05-0C3A-7B8C42C0E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212976"/>
            <a:ext cx="7560840"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999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73">
            <a:extLst>
              <a:ext uri="{FF2B5EF4-FFF2-40B4-BE49-F238E27FC236}">
                <a16:creationId xmlns:a16="http://schemas.microsoft.com/office/drawing/2014/main" id="{3369B3C1-C8EB-780F-9208-D94599CA3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6632"/>
            <a:ext cx="7200800"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76">
            <a:extLst>
              <a:ext uri="{FF2B5EF4-FFF2-40B4-BE49-F238E27FC236}">
                <a16:creationId xmlns:a16="http://schemas.microsoft.com/office/drawing/2014/main" id="{D6186D5E-E3E0-56F8-B3B2-FBF6A2AA9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752" y="3933056"/>
            <a:ext cx="7200799"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093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4BFF-1A9E-6DC3-F398-AC09B168AAD2}"/>
              </a:ext>
            </a:extLst>
          </p:cNvPr>
          <p:cNvSpPr>
            <a:spLocks noGrp="1"/>
          </p:cNvSpPr>
          <p:nvPr>
            <p:ph type="title"/>
          </p:nvPr>
        </p:nvSpPr>
        <p:spPr>
          <a:xfrm>
            <a:off x="1435608" y="-99392"/>
            <a:ext cx="7498080" cy="1152128"/>
          </a:xfrm>
        </p:spPr>
        <p:txBody>
          <a:bodyPr/>
          <a:lstStyle/>
          <a:p>
            <a:pPr algn="ctr"/>
            <a:r>
              <a:rPr lang="en-IN" b="1" dirty="0"/>
              <a:t>Scope of the Project</a:t>
            </a:r>
          </a:p>
        </p:txBody>
      </p:sp>
      <p:sp>
        <p:nvSpPr>
          <p:cNvPr id="3" name="Content Placeholder 2">
            <a:extLst>
              <a:ext uri="{FF2B5EF4-FFF2-40B4-BE49-F238E27FC236}">
                <a16:creationId xmlns:a16="http://schemas.microsoft.com/office/drawing/2014/main" id="{B10174A9-196C-2A8E-CB6D-830194155067}"/>
              </a:ext>
            </a:extLst>
          </p:cNvPr>
          <p:cNvSpPr>
            <a:spLocks noGrp="1"/>
          </p:cNvSpPr>
          <p:nvPr>
            <p:ph idx="1"/>
          </p:nvPr>
        </p:nvSpPr>
        <p:spPr>
          <a:xfrm>
            <a:off x="1435608" y="980728"/>
            <a:ext cx="7498080" cy="5267672"/>
          </a:xfrm>
        </p:spPr>
        <p:txBody>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The objective of this application is to develop a system that effectively manages all the data related to the RTO offices like details of learning licence, details of driving licence and details of RTO offices. The purpose is to maintain a centralized database of all RTO office related information. The goal is to support various functions and processes necessary to manage the data efficiently.</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82296" indent="0">
              <a:buNone/>
            </a:pPr>
            <a:r>
              <a:rPr lang="en-IN" b="1" u="sng" dirty="0"/>
              <a:t>Existing System</a:t>
            </a:r>
          </a:p>
          <a:p>
            <a:pPr marL="82296" indent="0">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This existing system is not providing secure registration and profile management of all the users properly. This system is not providing on-line Help. This system doesn’t provide tracking of users activities and their progress. This manual system gives us very less security for saving data and some data may be lost due to mismanagement. This system is not providing RTO work management through internet. This system is not providing proper RTO work information.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82296" indent="0">
              <a:buNone/>
            </a:pPr>
            <a:endParaRPr lang="en-IN" b="1" dirty="0"/>
          </a:p>
        </p:txBody>
      </p:sp>
    </p:spTree>
    <p:extLst>
      <p:ext uri="{BB962C8B-B14F-4D97-AF65-F5344CB8AC3E}">
        <p14:creationId xmlns:p14="http://schemas.microsoft.com/office/powerpoint/2010/main" val="3598660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85">
            <a:extLst>
              <a:ext uri="{FF2B5EF4-FFF2-40B4-BE49-F238E27FC236}">
                <a16:creationId xmlns:a16="http://schemas.microsoft.com/office/drawing/2014/main" id="{175BB2B4-C5AE-68AF-C068-55D53F63F9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88640"/>
            <a:ext cx="7128792"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88">
            <a:extLst>
              <a:ext uri="{FF2B5EF4-FFF2-40B4-BE49-F238E27FC236}">
                <a16:creationId xmlns:a16="http://schemas.microsoft.com/office/drawing/2014/main" id="{B53FF87E-2BAA-CD18-7DF9-A862BA47B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910" y="3284984"/>
            <a:ext cx="7162537"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5970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1">
            <a:extLst>
              <a:ext uri="{FF2B5EF4-FFF2-40B4-BE49-F238E27FC236}">
                <a16:creationId xmlns:a16="http://schemas.microsoft.com/office/drawing/2014/main" id="{C9971D2A-B466-F763-A208-3882C4CE82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332656"/>
            <a:ext cx="7344816"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97">
            <a:extLst>
              <a:ext uri="{FF2B5EF4-FFF2-40B4-BE49-F238E27FC236}">
                <a16:creationId xmlns:a16="http://schemas.microsoft.com/office/drawing/2014/main" id="{B2091C98-1FC4-C2D2-2C45-2430F2FA91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3429000"/>
            <a:ext cx="7344816"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95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03">
            <a:extLst>
              <a:ext uri="{FF2B5EF4-FFF2-40B4-BE49-F238E27FC236}">
                <a16:creationId xmlns:a16="http://schemas.microsoft.com/office/drawing/2014/main" id="{0B1B7BC8-7395-D7D5-310A-662E17E4E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04664"/>
            <a:ext cx="756084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124">
            <a:extLst>
              <a:ext uri="{FF2B5EF4-FFF2-40B4-BE49-F238E27FC236}">
                <a16:creationId xmlns:a16="http://schemas.microsoft.com/office/drawing/2014/main" id="{E77E1B90-23EC-DCF3-2B2D-C32CBAC9B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819674"/>
            <a:ext cx="7560840"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241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33">
            <a:extLst>
              <a:ext uri="{FF2B5EF4-FFF2-40B4-BE49-F238E27FC236}">
                <a16:creationId xmlns:a16="http://schemas.microsoft.com/office/drawing/2014/main" id="{48481E0A-72E5-A7F6-8CFF-1ED09E437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60648"/>
            <a:ext cx="7200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136">
            <a:extLst>
              <a:ext uri="{FF2B5EF4-FFF2-40B4-BE49-F238E27FC236}">
                <a16:creationId xmlns:a16="http://schemas.microsoft.com/office/drawing/2014/main" id="{937A8544-CD61-4285-D81D-3BD72A667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284984"/>
            <a:ext cx="7200800"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8034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42">
            <a:extLst>
              <a:ext uri="{FF2B5EF4-FFF2-40B4-BE49-F238E27FC236}">
                <a16:creationId xmlns:a16="http://schemas.microsoft.com/office/drawing/2014/main" id="{E1D3E8A1-8662-A2A2-0E9C-35904CDA2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32656"/>
            <a:ext cx="7344816"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145">
            <a:extLst>
              <a:ext uri="{FF2B5EF4-FFF2-40B4-BE49-F238E27FC236}">
                <a16:creationId xmlns:a16="http://schemas.microsoft.com/office/drawing/2014/main" id="{C2A40A36-5D5C-FA83-BD5D-9F9F1F3F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717032"/>
            <a:ext cx="7272808"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898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54">
            <a:extLst>
              <a:ext uri="{FF2B5EF4-FFF2-40B4-BE49-F238E27FC236}">
                <a16:creationId xmlns:a16="http://schemas.microsoft.com/office/drawing/2014/main" id="{3441F533-F798-AC0A-8039-60AB5BFE8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91959"/>
            <a:ext cx="7128792"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148">
            <a:extLst>
              <a:ext uri="{FF2B5EF4-FFF2-40B4-BE49-F238E27FC236}">
                <a16:creationId xmlns:a16="http://schemas.microsoft.com/office/drawing/2014/main" id="{68194D6B-1F9A-82F2-BB33-FA581AE89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645024"/>
            <a:ext cx="7056784"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6386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51">
            <a:extLst>
              <a:ext uri="{FF2B5EF4-FFF2-40B4-BE49-F238E27FC236}">
                <a16:creationId xmlns:a16="http://schemas.microsoft.com/office/drawing/2014/main" id="{9A100B48-039F-C3FE-C676-40446AC57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60648"/>
            <a:ext cx="7148264"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160">
            <a:extLst>
              <a:ext uri="{FF2B5EF4-FFF2-40B4-BE49-F238E27FC236}">
                <a16:creationId xmlns:a16="http://schemas.microsoft.com/office/drawing/2014/main" id="{57011BD6-B401-B6ED-DD0B-09B1AF81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197" y="3814440"/>
            <a:ext cx="7272808" cy="27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0635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63">
            <a:extLst>
              <a:ext uri="{FF2B5EF4-FFF2-40B4-BE49-F238E27FC236}">
                <a16:creationId xmlns:a16="http://schemas.microsoft.com/office/drawing/2014/main" id="{108EE08D-6FF1-34A3-E872-7FF50812DF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5" y="188640"/>
            <a:ext cx="6936209"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166">
            <a:extLst>
              <a:ext uri="{FF2B5EF4-FFF2-40B4-BE49-F238E27FC236}">
                <a16:creationId xmlns:a16="http://schemas.microsoft.com/office/drawing/2014/main" id="{8D2B266C-5943-B5BA-0EE3-EEEDB1782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077072"/>
            <a:ext cx="6936209" cy="270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566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75">
            <a:extLst>
              <a:ext uri="{FF2B5EF4-FFF2-40B4-BE49-F238E27FC236}">
                <a16:creationId xmlns:a16="http://schemas.microsoft.com/office/drawing/2014/main" id="{3B7F5886-B311-17C8-4A4C-B04F038D7D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88640"/>
            <a:ext cx="7128792"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178">
            <a:extLst>
              <a:ext uri="{FF2B5EF4-FFF2-40B4-BE49-F238E27FC236}">
                <a16:creationId xmlns:a16="http://schemas.microsoft.com/office/drawing/2014/main" id="{F30197C9-6D10-88A9-5C0A-D72FD95D9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3055937"/>
            <a:ext cx="7344816" cy="346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815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81">
            <a:extLst>
              <a:ext uri="{FF2B5EF4-FFF2-40B4-BE49-F238E27FC236}">
                <a16:creationId xmlns:a16="http://schemas.microsoft.com/office/drawing/2014/main" id="{A68C4F49-6BBE-EB11-BB30-182F487C1D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88640"/>
            <a:ext cx="7416824"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184">
            <a:extLst>
              <a:ext uri="{FF2B5EF4-FFF2-40B4-BE49-F238E27FC236}">
                <a16:creationId xmlns:a16="http://schemas.microsoft.com/office/drawing/2014/main" id="{895F44A1-9E09-4243-1C28-766401EFC8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3946515"/>
            <a:ext cx="7416824" cy="270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414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498080" cy="714380"/>
          </a:xfrm>
        </p:spPr>
        <p:txBody>
          <a:bodyPr>
            <a:normAutofit fontScale="90000"/>
          </a:bodyPr>
          <a:lstStyle/>
          <a:p>
            <a:pPr algn="ctr"/>
            <a:r>
              <a:rPr lang="en-US" sz="4400" b="1" u="sng" dirty="0"/>
              <a:t>Project</a:t>
            </a:r>
            <a:r>
              <a:rPr lang="en-US" sz="4900" b="1" u="sng" dirty="0"/>
              <a:t> </a:t>
            </a:r>
            <a:r>
              <a:rPr lang="en-US" sz="4400" b="1" u="sng" dirty="0"/>
              <a:t>Modules</a:t>
            </a:r>
            <a:br>
              <a:rPr lang="en-US" dirty="0"/>
            </a:br>
            <a:endParaRPr lang="en-US" dirty="0"/>
          </a:p>
        </p:txBody>
      </p:sp>
      <p:sp>
        <p:nvSpPr>
          <p:cNvPr id="3" name="Content Placeholder 2"/>
          <p:cNvSpPr>
            <a:spLocks noGrp="1"/>
          </p:cNvSpPr>
          <p:nvPr>
            <p:ph idx="1"/>
          </p:nvPr>
        </p:nvSpPr>
        <p:spPr>
          <a:xfrm>
            <a:off x="1435608" y="857232"/>
            <a:ext cx="7498080" cy="5391168"/>
          </a:xfrm>
        </p:spPr>
        <p:txBody>
          <a:bodyPr>
            <a:normAutofit/>
          </a:bodyPr>
          <a:lstStyle/>
          <a:p>
            <a:pPr>
              <a:lnSpc>
                <a:spcPct val="115000"/>
              </a:lnSpc>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 Bank Locker Management System we used PHP and MySQL database. </a:t>
            </a:r>
            <a:r>
              <a:rPr lang="en-IN" sz="1800" b="1" dirty="0">
                <a:effectLst/>
                <a:latin typeface="Calibri" panose="020F0502020204030204" pitchFamily="34" charset="0"/>
                <a:ea typeface="Times New Roman" panose="02020603050405020304" pitchFamily="18" charset="0"/>
                <a:cs typeface="Calibri" panose="020F0502020204030204" pitchFamily="34" charset="0"/>
              </a:rPr>
              <a:t>This project has three modules i.e. Banker, Sub-banker and User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nSpc>
                <a:spcPct val="115000"/>
              </a:lnSpc>
              <a:spcAft>
                <a:spcPts val="1000"/>
              </a:spcAft>
              <a:buNone/>
            </a:pPr>
            <a:r>
              <a:rPr lang="en-US"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User Module</a:t>
            </a:r>
          </a:p>
          <a:p>
            <a:pPr>
              <a:lnSpc>
                <a:spcPct val="115000"/>
              </a:lnSpc>
              <a:spcAft>
                <a:spcPts val="100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In this project user is those who have locker in bank. With the help of locker number user can see the details of lockers.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nSpc>
                <a:spcPct val="115000"/>
              </a:lnSpc>
              <a:spcAft>
                <a:spcPts val="1000"/>
              </a:spcAft>
              <a:buNone/>
            </a:pPr>
            <a:endParaRPr lang="en-IN" b="1"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87">
            <a:extLst>
              <a:ext uri="{FF2B5EF4-FFF2-40B4-BE49-F238E27FC236}">
                <a16:creationId xmlns:a16="http://schemas.microsoft.com/office/drawing/2014/main" id="{22A3BD4C-9121-A106-0A94-C17AF8AE2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60648"/>
            <a:ext cx="7200800"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190">
            <a:extLst>
              <a:ext uri="{FF2B5EF4-FFF2-40B4-BE49-F238E27FC236}">
                <a16:creationId xmlns:a16="http://schemas.microsoft.com/office/drawing/2014/main" id="{788BDF93-7AC9-A5CF-54E7-5162A343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768895"/>
            <a:ext cx="7200800" cy="282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347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93">
            <a:extLst>
              <a:ext uri="{FF2B5EF4-FFF2-40B4-BE49-F238E27FC236}">
                <a16:creationId xmlns:a16="http://schemas.microsoft.com/office/drawing/2014/main" id="{EF0EE28C-8D4E-419A-88E7-E47A7BA8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60648"/>
            <a:ext cx="7416824"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196">
            <a:extLst>
              <a:ext uri="{FF2B5EF4-FFF2-40B4-BE49-F238E27FC236}">
                <a16:creationId xmlns:a16="http://schemas.microsoft.com/office/drawing/2014/main" id="{1A45589F-5071-1C2E-5905-839F06D7AB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8838" y="3596683"/>
            <a:ext cx="7411634"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993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99">
            <a:extLst>
              <a:ext uri="{FF2B5EF4-FFF2-40B4-BE49-F238E27FC236}">
                <a16:creationId xmlns:a16="http://schemas.microsoft.com/office/drawing/2014/main" id="{696D38F8-B66C-D480-64B6-04199A16A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60648"/>
            <a:ext cx="7488832"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202">
            <a:extLst>
              <a:ext uri="{FF2B5EF4-FFF2-40B4-BE49-F238E27FC236}">
                <a16:creationId xmlns:a16="http://schemas.microsoft.com/office/drawing/2014/main" id="{5AB9EA30-2E16-192E-F36F-5CB1EA593A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3671791"/>
            <a:ext cx="748883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06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8E5EEE18-EF9C-82D1-1B01-7255F8F401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476672"/>
            <a:ext cx="7344816"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212" descr="C:\Users\pande\Downloads\RTO-Management-System-Search-Driving-Licence-Application.png">
            <a:extLst>
              <a:ext uri="{FF2B5EF4-FFF2-40B4-BE49-F238E27FC236}">
                <a16:creationId xmlns:a16="http://schemas.microsoft.com/office/drawing/2014/main" id="{EFC28773-EA30-7054-500A-D5FEDA0014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3663529"/>
            <a:ext cx="7272808"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6364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13" descr="C:\Users\pande\Downloads\RTO-Management-System-User-Details.png">
            <a:extLst>
              <a:ext uri="{FF2B5EF4-FFF2-40B4-BE49-F238E27FC236}">
                <a16:creationId xmlns:a16="http://schemas.microsoft.com/office/drawing/2014/main" id="{D8417E2E-AE52-73B4-EED5-15CD6B0636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32656"/>
            <a:ext cx="7427565"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214">
            <a:extLst>
              <a:ext uri="{FF2B5EF4-FFF2-40B4-BE49-F238E27FC236}">
                <a16:creationId xmlns:a16="http://schemas.microsoft.com/office/drawing/2014/main" id="{2A3E6FD4-B476-4D34-B386-C15F735FE5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3456057"/>
            <a:ext cx="7128792" cy="287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783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6DD0-4D5C-3C1C-222D-A083EF7058A7}"/>
              </a:ext>
            </a:extLst>
          </p:cNvPr>
          <p:cNvSpPr>
            <a:spLocks noGrp="1"/>
          </p:cNvSpPr>
          <p:nvPr>
            <p:ph type="title"/>
          </p:nvPr>
        </p:nvSpPr>
        <p:spPr>
          <a:xfrm>
            <a:off x="1115616" y="548680"/>
            <a:ext cx="8064896" cy="360040"/>
          </a:xfrm>
        </p:spPr>
        <p:txBody>
          <a:bodyPr>
            <a:normAutofit fontScale="90000"/>
          </a:bodyPr>
          <a:lstStyle/>
          <a:p>
            <a:pPr algn="ctr"/>
            <a:r>
              <a:rPr lang="en-US" sz="40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t>Conclusion</a:t>
            </a:r>
            <a:br>
              <a:rPr lang="en-IN" sz="18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F4CC09E-328C-FC4A-6A9B-8669484BF513}"/>
              </a:ext>
            </a:extLst>
          </p:cNvPr>
          <p:cNvSpPr>
            <a:spLocks noGrp="1"/>
          </p:cNvSpPr>
          <p:nvPr>
            <p:ph idx="1"/>
          </p:nvPr>
        </p:nvSpPr>
        <p:spPr>
          <a:xfrm>
            <a:off x="1043608" y="764704"/>
            <a:ext cx="8100392" cy="5976664"/>
          </a:xfrm>
        </p:spPr>
        <p:txBody>
          <a:bodyPr>
            <a:norm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The </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“RTO Management System”</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was successfully designed and is tested for accuracy and quality. During this project we have accomplished all the objectives and this project meets the needs of the organization. </a:t>
            </a:r>
            <a:r>
              <a:rPr lang="en-IN"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One of the solutions that we are going to discuss here to speed up the database response by using SQL Server database and to reduce the time complexity by using multi-user environment. Multi-user environment reduces burden with effortless maintenance.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82296" indent="0">
              <a:lnSpc>
                <a:spcPts val="1145"/>
              </a:lnSpc>
              <a:buNone/>
            </a:pPr>
            <a:endParaRPr lang="en-IN" sz="1800" b="1" dirty="0">
              <a:effectLst/>
              <a:latin typeface="Times New Roman" panose="02020603050405020304" pitchFamily="18" charset="0"/>
              <a:ea typeface="Times New Roman" panose="02020603050405020304" pitchFamily="18" charset="0"/>
              <a:cs typeface="Arial" panose="020B0604020202020204" pitchFamily="34" charset="0"/>
            </a:endParaRPr>
          </a:p>
          <a:p>
            <a:pPr marL="82296" indent="0">
              <a:lnSpc>
                <a:spcPts val="1145"/>
              </a:lnSpc>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GOALS ACHIVIED</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82296" indent="0">
              <a:lnSpc>
                <a:spcPts val="180"/>
              </a:lnSpc>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Wingdings" panose="05000000000000000000" pitchFamily="2" charset="2"/>
              <a:buChar char=""/>
              <a:tabLst>
                <a:tab pos="1346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Reduced entry work.</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7000"/>
              </a:lnSpc>
              <a:buFont typeface="Wingdings" panose="05000000000000000000" pitchFamily="2" charset="2"/>
              <a:buChar char=""/>
              <a:tabLst>
                <a:tab pos="1346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Easy retrieval of information.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7000"/>
              </a:lnSpc>
              <a:buFont typeface="Wingdings" panose="05000000000000000000" pitchFamily="2" charset="2"/>
              <a:buChar char=""/>
              <a:tabLst>
                <a:tab pos="1346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Reduced errors due to human intervention.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7000"/>
              </a:lnSpc>
              <a:buFont typeface="Wingdings" panose="05000000000000000000" pitchFamily="2" charset="2"/>
              <a:buChar char=""/>
              <a:tabLst>
                <a:tab pos="1346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User friendly screens to enter the data.</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7000"/>
              </a:lnSpc>
              <a:buFont typeface="Wingdings" panose="05000000000000000000" pitchFamily="2" charset="2"/>
              <a:buChar char=""/>
              <a:tabLst>
                <a:tab pos="1346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Portable and flexible for further enhancement.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7000"/>
              </a:lnSpc>
              <a:buFont typeface="Wingdings" panose="05000000000000000000" pitchFamily="2" charset="2"/>
              <a:buChar char=""/>
              <a:tabLst>
                <a:tab pos="1346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Web enabled.</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7000"/>
              </a:lnSpc>
              <a:buFont typeface="Wingdings" panose="05000000000000000000" pitchFamily="2" charset="2"/>
              <a:buChar char=""/>
              <a:tabLst>
                <a:tab pos="1346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Fast finding of information request.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82296" indent="0" algn="just">
              <a:lnSpc>
                <a:spcPct val="115000"/>
              </a:lnSpc>
              <a:spcAft>
                <a:spcPts val="1000"/>
              </a:spcAft>
              <a:buNone/>
              <a:tabLst>
                <a:tab pos="1995805" algn="l"/>
              </a:tabLs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p14="http://schemas.microsoft.com/office/powerpoint/2010/main" val="4264840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br>
              <a:rPr lang="en-US" dirty="0"/>
            </a:br>
            <a:endParaRPr lang="en-US" dirty="0"/>
          </a:p>
        </p:txBody>
      </p:sp>
      <p:sp>
        <p:nvSpPr>
          <p:cNvPr id="3" name="Content Placeholder 2"/>
          <p:cNvSpPr>
            <a:spLocks noGrp="1"/>
          </p:cNvSpPr>
          <p:nvPr>
            <p:ph idx="1"/>
          </p:nvPr>
        </p:nvSpPr>
        <p:spPr>
          <a:xfrm>
            <a:off x="1435608" y="785794"/>
            <a:ext cx="7498080" cy="5462606"/>
          </a:xfrm>
        </p:spPr>
        <p:txBody>
          <a:bodyPr>
            <a:normAutofit/>
          </a:bodyPr>
          <a:lstStyle/>
          <a:p>
            <a:pPr marL="342900" lvl="0" indent="-342900" algn="just" hangingPunct="0">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hangingPunct="0">
              <a:buFont typeface="Wingdings" panose="05000000000000000000" pitchFamily="2" charset="2"/>
              <a:buChar char=""/>
            </a:pPr>
            <a:endParaRPr lang="en-IN" sz="18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hangingPunct="0">
              <a:buFont typeface="Wingdings" panose="05000000000000000000" pitchFamily="2" charset="2"/>
              <a:buChar char=""/>
            </a:pPr>
            <a:r>
              <a:rPr lang="en-IN" sz="1800">
                <a:effectLst/>
                <a:latin typeface="Calibri" panose="020F0502020204030204" pitchFamily="34" charset="0"/>
                <a:ea typeface="Calibri" panose="020F0502020204030204" pitchFamily="34" charset="0"/>
                <a:cs typeface="Calibri" panose="020F0502020204030204" pitchFamily="34" charset="0"/>
              </a:rPr>
              <a:t>www</a:t>
            </a:r>
            <a:r>
              <a:rPr lang="en-IN" sz="1800" dirty="0">
                <a:effectLst/>
                <a:latin typeface="Calibri" panose="020F0502020204030204" pitchFamily="34" charset="0"/>
                <a:ea typeface="Calibri" panose="020F0502020204030204" pitchFamily="34" charset="0"/>
                <a:cs typeface="Calibri" panose="020F0502020204030204" pitchFamily="34" charset="0"/>
              </a:rPr>
              <a:t>.w3schools.com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hangingPunct="0">
              <a:buFont typeface="Wingdings" panose="05000000000000000000" pitchFamily="2" charset="2"/>
              <a:buChar char=""/>
            </a:pPr>
            <a:r>
              <a:rPr lang="en-IN" sz="1800" b="1" i="1" dirty="0">
                <a:effectLst/>
                <a:latin typeface="Calibri" panose="020F0502020204030204" pitchFamily="34" charset="0"/>
                <a:ea typeface="Calibri" panose="020F0502020204030204" pitchFamily="34" charset="0"/>
                <a:cs typeface="Calibri" panose="020F0502020204030204" pitchFamily="34" charset="0"/>
              </a:rPr>
              <a:t>php</a:t>
            </a:r>
            <a:r>
              <a:rPr lang="en-IN" sz="1800" i="1" dirty="0">
                <a:effectLst/>
                <a:latin typeface="Calibri" panose="020F0502020204030204" pitchFamily="34" charset="0"/>
                <a:ea typeface="Calibri" panose="020F0502020204030204" pitchFamily="34" charset="0"/>
                <a:cs typeface="Calibri" panose="020F0502020204030204" pitchFamily="34" charset="0"/>
              </a:rPr>
              <a:t>.net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hangingPunct="0">
              <a:buFont typeface="Wingdings" panose="05000000000000000000" pitchFamily="2" charset="2"/>
              <a:buChar char=""/>
            </a:pPr>
            <a:r>
              <a:rPr lang="en-IN" sz="1800" i="1" dirty="0">
                <a:effectLst/>
                <a:latin typeface="Calibri" panose="020F0502020204030204" pitchFamily="34" charset="0"/>
                <a:ea typeface="Calibri" panose="020F0502020204030204" pitchFamily="34" charset="0"/>
                <a:cs typeface="Calibri" panose="020F0502020204030204" pitchFamily="34" charset="0"/>
              </a:rPr>
              <a:t>en.wikipedia.org/wiki/</a:t>
            </a:r>
            <a:r>
              <a:rPr lang="en-IN" sz="1800" b="1" i="1" dirty="0">
                <a:effectLst/>
                <a:latin typeface="Calibri" panose="020F0502020204030204" pitchFamily="34" charset="0"/>
                <a:ea typeface="Calibri" panose="020F0502020204030204" pitchFamily="34" charset="0"/>
                <a:cs typeface="Calibri" panose="020F0502020204030204" pitchFamily="34" charset="0"/>
              </a:rPr>
              <a:t>PHP</a:t>
            </a:r>
            <a:r>
              <a:rPr lang="en-IN" sz="1800" i="1"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www.hotscripts.com/category/</a:t>
            </a:r>
            <a:r>
              <a:rPr lang="en-IN" sz="1800" b="1" dirty="0">
                <a:effectLst/>
                <a:latin typeface="Calibri" panose="020F0502020204030204" pitchFamily="34" charset="0"/>
                <a:ea typeface="Calibri" panose="020F0502020204030204" pitchFamily="34" charset="0"/>
                <a:cs typeface="Calibri" panose="020F0502020204030204" pitchFamily="34" charset="0"/>
              </a:rPr>
              <a:t>php</a:t>
            </a:r>
            <a:r>
              <a:rPr lang="en-IN"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hangingPunct="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www.</a:t>
            </a:r>
            <a:r>
              <a:rPr lang="en-IN" sz="1800" b="1" dirty="0">
                <a:effectLst/>
                <a:latin typeface="Calibri" panose="020F0502020204030204" pitchFamily="34" charset="0"/>
                <a:ea typeface="Calibri" panose="020F0502020204030204" pitchFamily="34" charset="0"/>
                <a:cs typeface="Calibri" panose="020F0502020204030204" pitchFamily="34" charset="0"/>
              </a:rPr>
              <a:t>apache</a:t>
            </a:r>
            <a:r>
              <a:rPr lang="en-IN" sz="1800" dirty="0">
                <a:effectLst/>
                <a:latin typeface="Calibri" panose="020F0502020204030204" pitchFamily="34" charset="0"/>
                <a:ea typeface="Calibri" panose="020F0502020204030204" pitchFamily="34" charset="0"/>
                <a:cs typeface="Calibri" panose="020F0502020204030204" pitchFamily="34" charset="0"/>
              </a:rPr>
              <a:t>.org</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hangingPunct="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www.</a:t>
            </a:r>
            <a:r>
              <a:rPr lang="en-IN" sz="1800" b="1" dirty="0">
                <a:effectLst/>
                <a:latin typeface="Calibri" panose="020F0502020204030204" pitchFamily="34" charset="0"/>
                <a:ea typeface="Calibri" panose="020F0502020204030204" pitchFamily="34" charset="0"/>
                <a:cs typeface="Calibri" panose="020F0502020204030204" pitchFamily="34" charset="0"/>
              </a:rPr>
              <a:t>mysql</a:t>
            </a:r>
            <a:r>
              <a:rPr lang="en-IN" sz="1800" dirty="0">
                <a:effectLst/>
                <a:latin typeface="Calibri" panose="020F0502020204030204" pitchFamily="34" charset="0"/>
                <a:ea typeface="Calibri" panose="020F0502020204030204" pitchFamily="34" charset="0"/>
                <a:cs typeface="Calibri" panose="020F0502020204030204" pitchFamily="34" charset="0"/>
              </a:rPr>
              <a:t>.com/click.php?e=35050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821436" indent="0">
              <a:buNone/>
            </a:pPr>
            <a:endParaRPr lang="en-IN" sz="2400" b="1" dirty="0">
              <a:solidFill>
                <a:schemeClr val="tx1">
                  <a:lumMod val="85000"/>
                  <a:lumOff val="15000"/>
                </a:schemeClr>
              </a:solidFill>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4F28-49AE-774F-083E-DD44D65AB3B9}"/>
              </a:ext>
            </a:extLst>
          </p:cNvPr>
          <p:cNvSpPr>
            <a:spLocks noGrp="1"/>
          </p:cNvSpPr>
          <p:nvPr>
            <p:ph type="title"/>
          </p:nvPr>
        </p:nvSpPr>
        <p:spPr>
          <a:xfrm>
            <a:off x="1435608" y="-315416"/>
            <a:ext cx="7498080" cy="1080120"/>
          </a:xfrm>
        </p:spPr>
        <p:txBody>
          <a:bodyPr/>
          <a:lstStyle/>
          <a:p>
            <a:pPr algn="ctr"/>
            <a:r>
              <a:rPr lang="en-IN" b="1" dirty="0"/>
              <a:t>Admin Module</a:t>
            </a:r>
          </a:p>
        </p:txBody>
      </p:sp>
      <p:sp>
        <p:nvSpPr>
          <p:cNvPr id="3" name="Content Placeholder 2">
            <a:extLst>
              <a:ext uri="{FF2B5EF4-FFF2-40B4-BE49-F238E27FC236}">
                <a16:creationId xmlns:a16="http://schemas.microsoft.com/office/drawing/2014/main" id="{537E97F1-8CFB-5A8E-5E21-EF71AA6F3E85}"/>
              </a:ext>
            </a:extLst>
          </p:cNvPr>
          <p:cNvSpPr>
            <a:spLocks noGrp="1"/>
          </p:cNvSpPr>
          <p:nvPr>
            <p:ph idx="1"/>
          </p:nvPr>
        </p:nvSpPr>
        <p:spPr>
          <a:xfrm>
            <a:off x="1187624" y="620688"/>
            <a:ext cx="7848872" cy="6192688"/>
          </a:xfrm>
        </p:spPr>
        <p:txBody>
          <a:bodyPr>
            <a:normAutofit fontScale="85000" lnSpcReduction="20000"/>
          </a:bodyPr>
          <a:lstStyle/>
          <a:p>
            <a:pPr marL="0" lvl="0" indent="0">
              <a:lnSpc>
                <a:spcPct val="115000"/>
              </a:lnSpc>
              <a:buNone/>
            </a:pP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Dashboard:</a:t>
            </a:r>
            <a:r>
              <a:rPr lang="en-US" sz="1800"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 In this section, admin can see all detail in brief like the total registered users, Total Learning License Application, Total Driving License Application, Total State, Total City, Total Read Enquiry and Total Unread Enquiry.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None/>
            </a:pP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State</a:t>
            </a:r>
            <a:r>
              <a:rPr lang="en-US" sz="1800"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 In this section, admin can manage state(add/delete/update).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None/>
            </a:pP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City</a:t>
            </a:r>
            <a:r>
              <a:rPr lang="en-US" sz="1800"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 In this section, admin can manage city(add/delete/update).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None/>
            </a:pP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RTO</a:t>
            </a:r>
            <a:r>
              <a:rPr lang="en-US" sz="1800"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 In this section, admin can manage </a:t>
            </a:r>
            <a:r>
              <a:rPr lang="en-US" sz="1800" dirty="0" err="1">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rto</a:t>
            </a:r>
            <a:r>
              <a:rPr lang="en-US" sz="1800"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(add/delete/update).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None/>
            </a:pP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Pages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This section, admin can manage websites pages.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None/>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lphaL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Learning License: In this section, admin can view the learning license application which is sent by registered users.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lphaL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Driving License: In this section, admin can view the driving license application which is sent by registered users.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Enquiry: </a:t>
            </a:r>
            <a:r>
              <a:rPr lang="en-US" sz="1800" dirty="0">
                <a:solidFill>
                  <a:srgbClr val="666666"/>
                </a:solidFill>
                <a:effectLst/>
                <a:latin typeface="Times New Roman" panose="02020603050405020304" pitchFamily="18" charset="0"/>
                <a:ea typeface="Calibri" panose="020F0502020204030204" pitchFamily="34" charset="0"/>
                <a:cs typeface="Times New Roman" panose="02020603050405020304" pitchFamily="18" charset="0"/>
              </a:rPr>
              <a:t>In this section, admin can view and maintain the enquiry.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Report: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section, admin between dates report of learning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driving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Search: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lphaL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Search Learning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section, admin can search learning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application  by help of application number and by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lphaL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Search Driving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section, admin can search driving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application  by help of application number and by name.</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spcAft>
                <a:spcPts val="1000"/>
              </a:spcAft>
              <a:buNone/>
            </a:pP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View Reg Users</a:t>
            </a:r>
            <a:r>
              <a:rPr lang="en-US" sz="1800"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 In this section, admin view the detail of registered users.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cs typeface="Arial" panose="020B0604020202020204" pitchFamily="34" charset="0"/>
              </a:rPr>
              <a:t>Admin can also update his profile, change password and recover password.</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5042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1011-82B8-ADF1-D160-C179E826DF17}"/>
              </a:ext>
            </a:extLst>
          </p:cNvPr>
          <p:cNvSpPr>
            <a:spLocks noGrp="1"/>
          </p:cNvSpPr>
          <p:nvPr>
            <p:ph type="title"/>
          </p:nvPr>
        </p:nvSpPr>
        <p:spPr>
          <a:xfrm>
            <a:off x="1435608" y="0"/>
            <a:ext cx="7498080" cy="836712"/>
          </a:xfrm>
        </p:spPr>
        <p:txBody>
          <a:bodyPr/>
          <a:lstStyle/>
          <a:p>
            <a:pPr algn="ctr"/>
            <a:r>
              <a:rPr lang="en-IN" b="1" dirty="0"/>
              <a:t>User Module</a:t>
            </a:r>
          </a:p>
        </p:txBody>
      </p:sp>
      <p:sp>
        <p:nvSpPr>
          <p:cNvPr id="3" name="Content Placeholder 2">
            <a:extLst>
              <a:ext uri="{FF2B5EF4-FFF2-40B4-BE49-F238E27FC236}">
                <a16:creationId xmlns:a16="http://schemas.microsoft.com/office/drawing/2014/main" id="{0B181D98-1992-41ED-6514-86C72EAD7D41}"/>
              </a:ext>
            </a:extLst>
          </p:cNvPr>
          <p:cNvSpPr>
            <a:spLocks noGrp="1"/>
          </p:cNvSpPr>
          <p:nvPr>
            <p:ph idx="1"/>
          </p:nvPr>
        </p:nvSpPr>
        <p:spPr>
          <a:xfrm>
            <a:off x="1435608" y="908720"/>
            <a:ext cx="7498080" cy="5339680"/>
          </a:xfrm>
        </p:spPr>
        <p:txBody>
          <a:bodyPr/>
          <a:lstStyle/>
          <a:p>
            <a:pPr marL="342900" lvl="0" indent="-342900">
              <a:buClr>
                <a:srgbClr val="2C2F34"/>
              </a:buClr>
              <a:buSzPts val="1150"/>
              <a:buFont typeface="Montserrat" panose="00000500000000000000" pitchFamily="2" charset="0"/>
              <a:buAutoNum type="arabicPeriod"/>
            </a:pPr>
            <a:r>
              <a:rPr lang="en-IN" sz="1800" b="1" dirty="0">
                <a:solidFill>
                  <a:srgbClr val="2C2F34"/>
                </a:solidFill>
                <a:effectLst/>
                <a:latin typeface="Times New Roman" panose="02020603050405020304" pitchFamily="18" charset="0"/>
                <a:ea typeface="Calibri" panose="020F0502020204030204" pitchFamily="34" charset="0"/>
                <a:cs typeface="Arial" panose="020B0604020202020204" pitchFamily="34" charset="0"/>
              </a:rPr>
              <a:t>Dashboard: </a:t>
            </a:r>
            <a:r>
              <a:rPr lang="en-IN" sz="1800" dirty="0">
                <a:solidFill>
                  <a:srgbClr val="2C2F34"/>
                </a:solidFill>
                <a:effectLst/>
                <a:latin typeface="Times New Roman" panose="02020603050405020304" pitchFamily="18" charset="0"/>
                <a:ea typeface="Calibri" panose="020F0502020204030204" pitchFamily="34" charset="0"/>
                <a:cs typeface="Arial" panose="020B0604020202020204" pitchFamily="34" charset="0"/>
              </a:rPr>
              <a:t>This is welcome page of user.</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rgbClr val="2C2F34"/>
              </a:buClr>
              <a:buSzPts val="1150"/>
              <a:buFont typeface="Montserrat" panose="00000500000000000000" pitchFamily="2" charset="0"/>
              <a:buAutoNum type="arabicPeriod"/>
            </a:pPr>
            <a:r>
              <a:rPr lang="en-IN" sz="1800" b="1" dirty="0">
                <a:solidFill>
                  <a:srgbClr val="2C2F34"/>
                </a:solidFill>
                <a:effectLst/>
                <a:latin typeface="Times New Roman" panose="02020603050405020304" pitchFamily="18" charset="0"/>
                <a:ea typeface="Calibri" panose="020F0502020204030204" pitchFamily="34" charset="0"/>
                <a:cs typeface="Arial" panose="020B0604020202020204" pitchFamily="34" charset="0"/>
              </a:rPr>
              <a:t>Apply For New Licence:</a:t>
            </a:r>
            <a:r>
              <a:rPr lang="en-IN" sz="1800" dirty="0">
                <a:effectLst/>
                <a:latin typeface="Times New Roman" panose="02020603050405020304" pitchFamily="18" charset="0"/>
                <a:ea typeface="Calibri" panose="020F0502020204030204" pitchFamily="34" charset="0"/>
                <a:cs typeface="Arial" panose="020B0604020202020204" pitchFamily="34" charset="0"/>
              </a:rPr>
              <a:t> In this section, user can </a:t>
            </a:r>
            <a:r>
              <a:rPr lang="en-IN" sz="1800" dirty="0">
                <a:solidFill>
                  <a:srgbClr val="2C2F34"/>
                </a:solidFill>
                <a:effectLst/>
                <a:latin typeface="Times New Roman" panose="02020603050405020304" pitchFamily="18" charset="0"/>
                <a:ea typeface="Calibri" panose="020F0502020204030204" pitchFamily="34" charset="0"/>
                <a:cs typeface="Arial" panose="020B0604020202020204" pitchFamily="34" charset="0"/>
              </a:rPr>
              <a:t>sent learning or driving licence request</a:t>
            </a:r>
            <a:r>
              <a:rPr lang="en-IN" sz="1800" dirty="0">
                <a:effectLst/>
                <a:latin typeface="Times New Roman" panose="02020603050405020304" pitchFamily="18" charset="0"/>
                <a:ea typeface="Calibri" panose="020F0502020204030204" pitchFamily="34"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rgbClr val="2C2F34"/>
              </a:buClr>
              <a:buSzPts val="1150"/>
              <a:buFont typeface="Montserrat" panose="00000500000000000000" pitchFamily="2" charset="0"/>
              <a:buAutoNum type="arabicPeriod"/>
            </a:pPr>
            <a:r>
              <a:rPr lang="en-IN" sz="1800" b="1" dirty="0">
                <a:solidFill>
                  <a:srgbClr val="2C2F34"/>
                </a:solidFill>
                <a:effectLst/>
                <a:latin typeface="Times New Roman" panose="02020603050405020304" pitchFamily="18" charset="0"/>
                <a:ea typeface="Calibri" panose="020F0502020204030204" pitchFamily="34" charset="0"/>
                <a:cs typeface="Arial" panose="020B0604020202020204" pitchFamily="34" charset="0"/>
              </a:rPr>
              <a:t>My Accounts:</a:t>
            </a:r>
            <a:r>
              <a:rPr lang="en-IN" sz="1800" dirty="0">
                <a:effectLst/>
                <a:latin typeface="Times New Roman" panose="02020603050405020304" pitchFamily="18" charset="0"/>
                <a:ea typeface="Calibri" panose="020F0502020204030204" pitchFamily="34" charset="0"/>
                <a:cs typeface="Arial" panose="020B0604020202020204" pitchFamily="34" charset="0"/>
              </a:rPr>
              <a:t> In this section, user can view and update the his/her profile and password.</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rgbClr val="2C2F34"/>
              </a:buClr>
              <a:buSzPts val="1150"/>
              <a:buFont typeface="Montserrat" panose="00000500000000000000" pitchFamily="2" charset="0"/>
              <a:buAutoNum type="arabicPeriod"/>
            </a:pPr>
            <a:r>
              <a:rPr lang="en-IN" sz="1800" b="1" dirty="0">
                <a:solidFill>
                  <a:srgbClr val="2C2F34"/>
                </a:solidFill>
                <a:effectLst/>
                <a:latin typeface="Times New Roman" panose="02020603050405020304" pitchFamily="18" charset="0"/>
                <a:ea typeface="Calibri" panose="020F0502020204030204" pitchFamily="34" charset="0"/>
                <a:cs typeface="Arial" panose="020B0604020202020204" pitchFamily="34" charset="0"/>
              </a:rPr>
              <a:t>Request History:</a:t>
            </a:r>
            <a:r>
              <a:rPr lang="en-IN" sz="1800" dirty="0">
                <a:effectLst/>
                <a:latin typeface="Times New Roman" panose="02020603050405020304" pitchFamily="18" charset="0"/>
                <a:ea typeface="Calibri" panose="020F0502020204030204" pitchFamily="34" charset="0"/>
                <a:cs typeface="Arial" panose="020B0604020202020204" pitchFamily="34" charset="0"/>
              </a:rPr>
              <a:t> In this section, user can check the status of applied application.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rgbClr val="2C2F34"/>
              </a:buClr>
              <a:buSzPts val="1150"/>
              <a:buFont typeface="Montserrat" panose="00000500000000000000" pitchFamily="2" charset="0"/>
              <a:buAutoNum type="arabicPeriod"/>
            </a:pPr>
            <a:r>
              <a:rPr lang="en-IN" sz="1800" b="1" dirty="0">
                <a:solidFill>
                  <a:srgbClr val="2C2F34"/>
                </a:solidFill>
                <a:effectLst/>
                <a:latin typeface="Times New Roman" panose="02020603050405020304" pitchFamily="18" charset="0"/>
                <a:ea typeface="Calibri" panose="020F0502020204030204" pitchFamily="34" charset="0"/>
                <a:cs typeface="Arial" panose="020B0604020202020204" pitchFamily="34" charset="0"/>
              </a:rPr>
              <a:t>About Us:  </a:t>
            </a:r>
            <a:r>
              <a:rPr lang="en-IN" sz="1800" dirty="0">
                <a:effectLst/>
                <a:latin typeface="Times New Roman" panose="02020603050405020304" pitchFamily="18" charset="0"/>
                <a:ea typeface="Calibri" panose="020F0502020204030204" pitchFamily="34" charset="0"/>
                <a:cs typeface="Arial" panose="020B0604020202020204" pitchFamily="34" charset="0"/>
              </a:rPr>
              <a:t>In this section, user can view the details of website.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rgbClr val="2C2F34"/>
              </a:buClr>
              <a:buSzPts val="1150"/>
              <a:buFont typeface="Montserrat" panose="00000500000000000000" pitchFamily="2" charset="0"/>
              <a:buAutoNum type="arabicPeriod"/>
            </a:pPr>
            <a:r>
              <a:rPr lang="en-US" sz="1800" b="1" dirty="0">
                <a:solidFill>
                  <a:srgbClr val="2C2F34"/>
                </a:solidFill>
                <a:effectLst/>
                <a:latin typeface="Times New Roman" panose="02020603050405020304" pitchFamily="18" charset="0"/>
                <a:ea typeface="Calibri" panose="020F0502020204030204" pitchFamily="34" charset="0"/>
                <a:cs typeface="Arial" panose="020B0604020202020204" pitchFamily="34" charset="0"/>
              </a:rPr>
              <a:t>Contact Us</a:t>
            </a:r>
            <a:r>
              <a:rPr lang="en-US" sz="1800" dirty="0">
                <a:solidFill>
                  <a:srgbClr val="2C2F34"/>
                </a:solidFill>
                <a:effectLst/>
                <a:latin typeface="Times New Roman" panose="02020603050405020304" pitchFamily="18" charset="0"/>
                <a:ea typeface="Calibri" panose="020F0502020204030204" pitchFamily="34" charset="0"/>
                <a:cs typeface="Arial" panose="020B0604020202020204" pitchFamily="34" charset="0"/>
              </a:rPr>
              <a:t>: In this section, user can send the enquiry. </a:t>
            </a:r>
            <a:r>
              <a:rPr lang="en-IN" sz="1800" dirty="0">
                <a:effectLst/>
                <a:latin typeface="Times New Roman" panose="02020603050405020304" pitchFamily="18" charset="0"/>
                <a:ea typeface="Calibri" panose="020F0502020204030204" pitchFamily="34"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Calibri" panose="020F0502020204030204" pitchFamily="34" charset="0"/>
                <a:cs typeface="Arial" panose="020B0604020202020204" pitchFamily="34" charset="0"/>
              </a:rPr>
              <a:t>User can also update his profile, change password and recover password.</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92597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9BF8-E2BE-0BFA-DBDD-B55186DA0F35}"/>
              </a:ext>
            </a:extLst>
          </p:cNvPr>
          <p:cNvSpPr>
            <a:spLocks noGrp="1"/>
          </p:cNvSpPr>
          <p:nvPr>
            <p:ph type="title"/>
          </p:nvPr>
        </p:nvSpPr>
        <p:spPr>
          <a:xfrm>
            <a:off x="1435608" y="-27384"/>
            <a:ext cx="7498080" cy="1080120"/>
          </a:xfrm>
        </p:spPr>
        <p:txBody>
          <a:bodyPr/>
          <a:lstStyle/>
          <a:p>
            <a:pPr algn="ctr"/>
            <a:r>
              <a:rPr lang="en-IN" b="1" dirty="0"/>
              <a:t>RTO Office Module</a:t>
            </a:r>
          </a:p>
        </p:txBody>
      </p:sp>
      <p:sp>
        <p:nvSpPr>
          <p:cNvPr id="3" name="Content Placeholder 2">
            <a:extLst>
              <a:ext uri="{FF2B5EF4-FFF2-40B4-BE49-F238E27FC236}">
                <a16:creationId xmlns:a16="http://schemas.microsoft.com/office/drawing/2014/main" id="{21BCA970-F152-F3D4-A5E1-90A5C778A330}"/>
              </a:ext>
            </a:extLst>
          </p:cNvPr>
          <p:cNvSpPr>
            <a:spLocks noGrp="1"/>
          </p:cNvSpPr>
          <p:nvPr>
            <p:ph idx="1"/>
          </p:nvPr>
        </p:nvSpPr>
        <p:spPr>
          <a:xfrm>
            <a:off x="1435608" y="1052736"/>
            <a:ext cx="7498080" cy="5195664"/>
          </a:xfrm>
        </p:spPr>
        <p:txBody>
          <a:bodyPr>
            <a:normAutofit fontScale="92500" lnSpcReduction="20000"/>
          </a:bodyPr>
          <a:lstStyle/>
          <a:p>
            <a:pPr marL="342900" lvl="0" indent="-342900">
              <a:lnSpc>
                <a:spcPct val="115000"/>
              </a:lnSpc>
              <a:buFont typeface="+mj-lt"/>
              <a:buAutoNum type="arabicPeriod"/>
            </a:pP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Dashboard:</a:t>
            </a:r>
            <a:r>
              <a:rPr lang="en-US" sz="1800"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 In this section, RTO officer can see all detail in brief like Total New Learning License Application, Total Accepted Learning License Application , Total Rejected Learning License Application ,Total New Driving License Application, Total Accepted Driving License Application, Total Rejected Driving License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Learning </a:t>
            </a:r>
            <a:r>
              <a:rPr lang="en-US" sz="1800" b="1" dirty="0" err="1">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 Request: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this section, RTO officer can manage Learning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request which is sent by registered users.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Driving </a:t>
            </a:r>
            <a:r>
              <a:rPr lang="en-US" sz="1800" b="1" dirty="0" err="1">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b="1"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 Request: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this section, RTO officer can manage Driving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request which is sent by registered users.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Report: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section, RTO officer between dates report of learning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driving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Search: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3736" indent="0">
              <a:lnSpc>
                <a:spcPct val="115000"/>
              </a:lnSpc>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 Search Learning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section, admin can search learning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application  by help of application number and by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3736" indent="0">
              <a:lnSpc>
                <a:spcPct val="115000"/>
              </a:lnSpc>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b. Search Driving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section, admin can search driving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application  by help of application number and by name.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Calibri" panose="020F0502020204030204" pitchFamily="34" charset="0"/>
                <a:cs typeface="Arial" panose="020B0604020202020204" pitchFamily="34" charset="0"/>
              </a:rPr>
              <a:t>RTO officer can view </a:t>
            </a:r>
            <a:r>
              <a:rPr lang="en-IN" sz="1800" dirty="0" err="1">
                <a:effectLst/>
                <a:latin typeface="Times New Roman" panose="02020603050405020304" pitchFamily="18" charset="0"/>
                <a:ea typeface="Calibri" panose="020F0502020204030204" pitchFamily="34" charset="0"/>
                <a:cs typeface="Arial" panose="020B0604020202020204" pitchFamily="34" charset="0"/>
              </a:rPr>
              <a:t>rto</a:t>
            </a:r>
            <a:r>
              <a:rPr lang="en-IN" sz="1800" dirty="0">
                <a:effectLst/>
                <a:latin typeface="Times New Roman" panose="02020603050405020304" pitchFamily="18" charset="0"/>
                <a:ea typeface="Calibri" panose="020F0502020204030204" pitchFamily="34" charset="0"/>
                <a:cs typeface="Arial" panose="020B0604020202020204" pitchFamily="34" charset="0"/>
              </a:rPr>
              <a:t> details, change password and recover password.</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48698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a16="http://schemas.microsoft.com/office/drawing/2014/main"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a16="http://schemas.microsoft.com/office/drawing/2014/main"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a16="http://schemas.microsoft.com/office/drawing/2014/main"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a16="http://schemas.microsoft.com/office/drawing/2014/main"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4343</TotalTime>
  <Words>1671</Words>
  <Application>Microsoft Office PowerPoint</Application>
  <PresentationFormat>On-screen Show (4:3)</PresentationFormat>
  <Paragraphs>140</Paragraphs>
  <Slides>57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Calibri</vt:lpstr>
      <vt:lpstr>Gill Sans MT</vt:lpstr>
      <vt:lpstr>Montserrat</vt:lpstr>
      <vt:lpstr>Times New Roman</vt:lpstr>
      <vt:lpstr>Verdana</vt:lpstr>
      <vt:lpstr>Wingdings</vt:lpstr>
      <vt:lpstr>Wingdings 2</vt:lpstr>
      <vt:lpstr>Solstice</vt:lpstr>
      <vt:lpstr>RTO Management System  Developed in PHP &amp; MySQL </vt:lpstr>
      <vt:lpstr>Abstract </vt:lpstr>
      <vt:lpstr>Purpose of the Project</vt:lpstr>
      <vt:lpstr>Scope of the Project</vt:lpstr>
      <vt:lpstr>Project Modules </vt:lpstr>
      <vt:lpstr>Admin Module</vt:lpstr>
      <vt:lpstr>User Module</vt:lpstr>
      <vt:lpstr>RTO Office Module</vt:lpstr>
      <vt:lpstr>Requirement Specification </vt:lpstr>
      <vt:lpstr>Continue.....</vt:lpstr>
      <vt:lpstr>Use Case Diagram</vt:lpstr>
      <vt:lpstr>Continue…</vt:lpstr>
      <vt:lpstr>Continue…</vt:lpstr>
      <vt:lpstr>ER Diagram</vt:lpstr>
      <vt:lpstr>Dataflow Diagrams (DFDs)</vt:lpstr>
      <vt:lpstr>PowerPoint Presentation</vt:lpstr>
      <vt:lpstr>PowerPoint Presentation</vt:lpstr>
      <vt:lpstr>PowerPoint Presentation</vt:lpstr>
      <vt:lpstr>PowerPoint Presentation</vt:lpstr>
      <vt:lpstr>PowerPoint Presentation</vt:lpstr>
      <vt:lpstr>Class Diagram</vt:lpstr>
      <vt:lpstr>Implementation and  System Testing </vt:lpstr>
      <vt:lpstr>Project Screens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Anuj kumar</cp:lastModifiedBy>
  <cp:revision>67</cp:revision>
  <dcterms:created xsi:type="dcterms:W3CDTF">2021-11-06T13:13:02Z</dcterms:created>
  <dcterms:modified xsi:type="dcterms:W3CDTF">2022-12-04T08:20:30Z</dcterms:modified>
</cp:coreProperties>
</file>